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73" r:id="rId9"/>
    <p:sldId id="267" r:id="rId10"/>
    <p:sldId id="269" r:id="rId11"/>
    <p:sldId id="268" r:id="rId12"/>
    <p:sldId id="270" r:id="rId13"/>
    <p:sldId id="271" r:id="rId14"/>
    <p:sldId id="272" r:id="rId15"/>
    <p:sldId id="261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FDD5-913C-4D98-8E23-B9D32E8FDBFD}" type="datetimeFigureOut">
              <a:rPr lang="en-US" smtClean="0"/>
              <a:pPr/>
              <a:t>3/22/2018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0F5F-C782-426C-95A3-CD074D1CA1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FDD5-913C-4D98-8E23-B9D32E8FDBFD}" type="datetimeFigureOut">
              <a:rPr lang="en-US" smtClean="0"/>
              <a:pPr/>
              <a:t>3/22/2018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0F5F-C782-426C-95A3-CD074D1CA1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FDD5-913C-4D98-8E23-B9D32E8FDBFD}" type="datetimeFigureOut">
              <a:rPr lang="en-US" smtClean="0"/>
              <a:pPr/>
              <a:t>3/22/2018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0F5F-C782-426C-95A3-CD074D1CA1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FDD5-913C-4D98-8E23-B9D32E8FDBFD}" type="datetimeFigureOut">
              <a:rPr lang="en-US" smtClean="0"/>
              <a:pPr/>
              <a:t>3/22/2018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0F5F-C782-426C-95A3-CD074D1CA1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FDD5-913C-4D98-8E23-B9D32E8FDBFD}" type="datetimeFigureOut">
              <a:rPr lang="en-US" smtClean="0"/>
              <a:pPr/>
              <a:t>3/22/2018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0F5F-C782-426C-95A3-CD074D1CA1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FDD5-913C-4D98-8E23-B9D32E8FDBFD}" type="datetimeFigureOut">
              <a:rPr lang="en-US" smtClean="0"/>
              <a:pPr/>
              <a:t>3/22/2018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0F5F-C782-426C-95A3-CD074D1CA1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FDD5-913C-4D98-8E23-B9D32E8FDBFD}" type="datetimeFigureOut">
              <a:rPr lang="en-US" smtClean="0"/>
              <a:pPr/>
              <a:t>3/22/2018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0F5F-C782-426C-95A3-CD074D1CA1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FDD5-913C-4D98-8E23-B9D32E8FDBFD}" type="datetimeFigureOut">
              <a:rPr lang="en-US" smtClean="0"/>
              <a:pPr/>
              <a:t>3/22/2018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0F5F-C782-426C-95A3-CD074D1CA1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FDD5-913C-4D98-8E23-B9D32E8FDBFD}" type="datetimeFigureOut">
              <a:rPr lang="en-US" smtClean="0"/>
              <a:pPr/>
              <a:t>3/22/2018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0F5F-C782-426C-95A3-CD074D1CA1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FDD5-913C-4D98-8E23-B9D32E8FDBFD}" type="datetimeFigureOut">
              <a:rPr lang="en-US" smtClean="0"/>
              <a:pPr/>
              <a:t>3/22/2018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0F5F-C782-426C-95A3-CD074D1CA1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FDD5-913C-4D98-8E23-B9D32E8FDBFD}" type="datetimeFigureOut">
              <a:rPr lang="en-US" smtClean="0"/>
              <a:pPr/>
              <a:t>3/22/2018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0F5F-C782-426C-95A3-CD074D1CA1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AFDD5-913C-4D98-8E23-B9D32E8FDBFD}" type="datetimeFigureOut">
              <a:rPr lang="en-US" smtClean="0"/>
              <a:pPr/>
              <a:t>3/22/2018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E0F5F-C782-426C-95A3-CD074D1CA1F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00372"/>
            <a:ext cx="24288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СВЕЖИЕ</a:t>
            </a:r>
            <a:r>
              <a:rPr lang="en-IN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СЫРЫ. </a:t>
            </a:r>
            <a:r>
              <a:rPr lang="en-IN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ОПЫТ ВСЕГО МИРА.</a:t>
            </a:r>
            <a:endParaRPr lang="en-IN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715016"/>
            <a:ext cx="2428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www.lattesco.com</a:t>
            </a:r>
            <a:endParaRPr lang="en-IN" sz="1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1" y="4414237"/>
            <a:ext cx="1970337" cy="1872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1" y="2797842"/>
            <a:ext cx="1712118" cy="148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7190" y="2359711"/>
            <a:ext cx="3214678" cy="85497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MOZZARELLA </a:t>
            </a:r>
            <a:b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mini</a:t>
            </a:r>
            <a:endParaRPr lang="en-I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4611" y="356047"/>
            <a:ext cx="61436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Родина: Италия. </a:t>
            </a:r>
          </a:p>
          <a:p>
            <a:r>
              <a:rPr lang="ru-RU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Сыр белого цвета со сливочным кисломолочным вкусом и запахом,  умеренно соленый, отличается нежной и сочной консистенцией. Идеален для салатов и холодных закусок.</a:t>
            </a:r>
          </a:p>
          <a:p>
            <a:endParaRPr lang="ru-RU" b="1" i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1802" y="1824327"/>
            <a:ext cx="4786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ТУ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9225-003-47157329-2015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6198" y="2351782"/>
            <a:ext cx="3694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Барьерная плёнка.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Масса нетто сыра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115г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(5 шариков 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упаковке), масса нетто сыра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125г 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 шар в упаковке)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9256" y="5390424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температуре от 0°С до +6°С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относительной влажности 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воздуха (85±10)% -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суток.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9256" y="4986906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226 ккал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9256" y="3631172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жир –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17,1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г, белок –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17,9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14612" y="1785926"/>
            <a:ext cx="5715040" cy="5715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70C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714612" y="3429000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14612" y="4519649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14739" y="5356238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/>
          <p:nvPr/>
        </p:nvSpPr>
        <p:spPr>
          <a:xfrm>
            <a:off x="0" y="5715016"/>
            <a:ext cx="2428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www.lattesco.com</a:t>
            </a:r>
            <a:endParaRPr lang="en-IN" sz="1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-71470" y="4057864"/>
            <a:ext cx="2643174" cy="871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MOZZARELLA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classic</a:t>
            </a:r>
            <a:endParaRPr lang="en-I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6"/>
          <p:cNvSpPr/>
          <p:nvPr/>
        </p:nvSpPr>
        <p:spPr>
          <a:xfrm>
            <a:off x="2714612" y="5422770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УСЛОВИЯ ХРАНЕНИЯ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 СРОК ГОДНОСТИ:</a:t>
            </a:r>
            <a:endParaRPr lang="ru-RU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8"/>
          <p:cNvSpPr/>
          <p:nvPr/>
        </p:nvSpPr>
        <p:spPr>
          <a:xfrm>
            <a:off x="2714612" y="2714620"/>
            <a:ext cx="2572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ПОТРЕБИТЕЛЬСКАЯ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УПАКОВКА: </a:t>
            </a:r>
            <a:endParaRPr lang="en-IN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0"/>
          <p:cNvSpPr/>
          <p:nvPr/>
        </p:nvSpPr>
        <p:spPr>
          <a:xfrm>
            <a:off x="2714612" y="3565382"/>
            <a:ext cx="235745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ПИЩЕВАЯ ЦЕННОСТЬ</a:t>
            </a:r>
            <a: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 100</a:t>
            </a:r>
            <a: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 СЫРА:</a:t>
            </a:r>
            <a:endParaRPr lang="ru-RU" sz="19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1"/>
          <p:cNvSpPr/>
          <p:nvPr/>
        </p:nvSpPr>
        <p:spPr>
          <a:xfrm>
            <a:off x="2714612" y="4565514"/>
            <a:ext cx="2372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ЭНЕРГЕТИЧЕСКАЯ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ЦЕННОСТЬ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92896"/>
            <a:ext cx="2500298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Брынза</a:t>
            </a:r>
            <a:endParaRPr lang="en-IN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4611" y="308598"/>
            <a:ext cx="60722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Родина:  Румыния.</a:t>
            </a:r>
          </a:p>
          <a:p>
            <a:r>
              <a:rPr lang="ru-RU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Характерен ярко-выраженный соленый, кисломолочный вкус. Используется для приготовления салатов, бутербродов, пирогов.</a:t>
            </a:r>
          </a:p>
          <a:p>
            <a:endParaRPr lang="ru-RU" b="1" i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1802" y="1824327"/>
            <a:ext cx="4786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ГОСТ 33959-2016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6199" y="2564904"/>
            <a:ext cx="3494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Ванночка.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Масса нетто сыра 210 г.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9256" y="5390424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температуре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0°С до 6°С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относительной влажности 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воздуха (85±10)% - 60 суток.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59061" y="4977159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261,5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ккал.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9256" y="3631172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жир –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20,3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г, белок –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19,7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14612" y="1785926"/>
            <a:ext cx="5715040" cy="5715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70C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714612" y="3429000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14612" y="4519649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14739" y="5356238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/>
          <p:nvPr/>
        </p:nvSpPr>
        <p:spPr>
          <a:xfrm>
            <a:off x="0" y="5715016"/>
            <a:ext cx="2428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www.lattesco.com</a:t>
            </a:r>
            <a:endParaRPr lang="en-IN" sz="1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3485937"/>
            <a:ext cx="2363052" cy="1751019"/>
          </a:xfrm>
          <a:prstGeom prst="rect">
            <a:avLst/>
          </a:prstGeom>
        </p:spPr>
      </p:pic>
      <p:sp>
        <p:nvSpPr>
          <p:cNvPr id="19" name="Rectangle 6"/>
          <p:cNvSpPr/>
          <p:nvPr/>
        </p:nvSpPr>
        <p:spPr>
          <a:xfrm>
            <a:off x="2643174" y="5425875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УСЛОВИЯ ХРАНЕНИЯ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 СРОК ГОДНОСТИ:</a:t>
            </a:r>
            <a:endParaRPr lang="ru-RU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8"/>
          <p:cNvSpPr/>
          <p:nvPr/>
        </p:nvSpPr>
        <p:spPr>
          <a:xfrm>
            <a:off x="2643174" y="2649676"/>
            <a:ext cx="2572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ПОТРЕБИТЕЛЬСКАЯ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УПАКОВКА: </a:t>
            </a:r>
            <a:endParaRPr lang="en-IN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0"/>
          <p:cNvSpPr/>
          <p:nvPr/>
        </p:nvSpPr>
        <p:spPr>
          <a:xfrm>
            <a:off x="2643174" y="3500438"/>
            <a:ext cx="235745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ПИЩЕВАЯ ЦЕННОСТЬ</a:t>
            </a:r>
            <a: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 100</a:t>
            </a:r>
            <a: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 СЫРА:</a:t>
            </a:r>
            <a:endParaRPr lang="ru-RU" sz="19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2643174" y="4643446"/>
            <a:ext cx="2372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ЭНЕРГЕТИЧЕСКАЯ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ЦЕННОСТЬ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92896"/>
            <a:ext cx="2500298" cy="7920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Сулугуни</a:t>
            </a:r>
            <a:endParaRPr lang="en-IN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0362" y="71414"/>
            <a:ext cx="62421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Родина:  Грузия.</a:t>
            </a:r>
          </a:p>
          <a:p>
            <a:r>
              <a:rPr lang="ru-RU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Обладает характерным сырным вкусом и запахом с нежными сливочными нотками, эластичной слоистой структурой. Подходит для горячих первых и вторых блюд, бутербродов, пирогов, а так же для обжарки во фритюре.</a:t>
            </a:r>
          </a:p>
          <a:p>
            <a:endParaRPr lang="ru-RU" b="1" i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1802" y="1925460"/>
            <a:ext cx="4786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ГОСТ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 53437-2009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6199" y="2564904"/>
            <a:ext cx="3494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Термоформаж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Масса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нетто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29256" y="5390424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температуре от 0°С до +6°С</a:t>
            </a:r>
            <a:r>
              <a:rPr lang="en-I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относительной влажности </a:t>
            </a:r>
            <a:r>
              <a:rPr lang="en-I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воздуха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80-85% -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суток.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29256" y="4786322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263 ккал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9256" y="3786190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жир –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21,2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г, белок –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18,1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14612" y="1844593"/>
            <a:ext cx="5715040" cy="5715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70C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714612" y="3429000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14612" y="4519649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14739" y="5356238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/>
          <p:nvPr/>
        </p:nvSpPr>
        <p:spPr>
          <a:xfrm>
            <a:off x="0" y="5715016"/>
            <a:ext cx="2428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www.lattesco.com</a:t>
            </a:r>
            <a:endParaRPr lang="en-IN" sz="1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7" descr="sulugu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3314"/>
            <a:ext cx="2428860" cy="1808433"/>
          </a:xfrm>
          <a:prstGeom prst="rect">
            <a:avLst/>
          </a:prstGeom>
        </p:spPr>
      </p:pic>
      <p:sp>
        <p:nvSpPr>
          <p:cNvPr id="20" name="Rectangle 6"/>
          <p:cNvSpPr/>
          <p:nvPr/>
        </p:nvSpPr>
        <p:spPr>
          <a:xfrm>
            <a:off x="2643174" y="5425875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УСЛОВИЯ ХРАНЕНИЯ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 СРОК ГОДНОСТИ:</a:t>
            </a:r>
            <a:endParaRPr lang="ru-RU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8"/>
          <p:cNvSpPr/>
          <p:nvPr/>
        </p:nvSpPr>
        <p:spPr>
          <a:xfrm>
            <a:off x="2643174" y="2639793"/>
            <a:ext cx="2572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ПОТРЕБИТЕЛЬСКАЯ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УПАКОВКА: </a:t>
            </a:r>
            <a:endParaRPr lang="en-IN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0"/>
          <p:cNvSpPr/>
          <p:nvPr/>
        </p:nvSpPr>
        <p:spPr>
          <a:xfrm>
            <a:off x="2643174" y="3500438"/>
            <a:ext cx="235745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ПИЩЕВАЯ ЦЕННОСТЬ</a:t>
            </a:r>
            <a: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 100</a:t>
            </a:r>
            <a: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 СЫРА:</a:t>
            </a:r>
            <a:endParaRPr lang="ru-RU" sz="19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1"/>
          <p:cNvSpPr/>
          <p:nvPr/>
        </p:nvSpPr>
        <p:spPr>
          <a:xfrm>
            <a:off x="2643174" y="4640057"/>
            <a:ext cx="2372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ЭНЕРГЕТИЧЕСКАЯ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ЦЕННОСТЬ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908" y="2636912"/>
            <a:ext cx="2643174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Сливочное масло</a:t>
            </a:r>
            <a:endParaRPr lang="en-I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0362" y="428604"/>
            <a:ext cx="62421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Родина:  Древняя Греция.</a:t>
            </a:r>
          </a:p>
          <a:p>
            <a:r>
              <a:rPr lang="ru-RU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Ароматное, питательное и высокоусваиваемое. Идеально для бутербродов, выпечки.</a:t>
            </a:r>
            <a:endParaRPr lang="ru-RU" b="1" i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1802" y="1925460"/>
            <a:ext cx="4786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ГОСТ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32261-2013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6199" y="2564904"/>
            <a:ext cx="3494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Линкавер</a:t>
            </a: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Масса нетто 180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4640" y="5069815"/>
            <a:ext cx="3829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температуре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(3±2)°С – 35 суток,</a:t>
            </a:r>
          </a:p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ри температуре (-6±3)°С – 60 суток, при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температуре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(-16±2)°С – 120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суток </a:t>
            </a: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Относительная влажность воздуха не более 90 %.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06199" y="3211235"/>
            <a:ext cx="3837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Масло «Традиционное» жир – 82,5</a:t>
            </a:r>
            <a:r>
              <a:rPr lang="en-IN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г, белок – 0,6</a:t>
            </a:r>
            <a:r>
              <a:rPr lang="en-IN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г, углеводы – 0,8 г.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Масло «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Крестьяноское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жир –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72,5</a:t>
            </a:r>
            <a:r>
              <a:rPr lang="en-IN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г, белок –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1,0</a:t>
            </a:r>
            <a:r>
              <a:rPr lang="en-IN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г, углеводы –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1,4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14612" y="1844593"/>
            <a:ext cx="5715040" cy="5715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70C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714739" y="3213003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28697" y="4293096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84166" y="5038290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/>
          <p:nvPr/>
        </p:nvSpPr>
        <p:spPr>
          <a:xfrm>
            <a:off x="0" y="5715016"/>
            <a:ext cx="2428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www.lattesco.com</a:t>
            </a:r>
            <a:endParaRPr lang="en-IN" sz="1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6" y="3619549"/>
            <a:ext cx="2158208" cy="18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4640" y="4383345"/>
            <a:ext cx="3589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Масло «Традиционное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748 ккал;</a:t>
            </a:r>
          </a:p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Масло «</a:t>
            </a:r>
            <a:r>
              <a:rPr lang="ru-RU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Крестьяноское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662 ккал.</a:t>
            </a:r>
          </a:p>
        </p:txBody>
      </p:sp>
      <p:sp>
        <p:nvSpPr>
          <p:cNvPr id="19" name="Rectangle 6"/>
          <p:cNvSpPr/>
          <p:nvPr/>
        </p:nvSpPr>
        <p:spPr>
          <a:xfrm>
            <a:off x="2714612" y="5279894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УСЛОВИЯ ХРАНЕНИЯ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 СРОК ГОДНОСТИ:</a:t>
            </a:r>
            <a:endParaRPr lang="ru-RU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8"/>
          <p:cNvSpPr/>
          <p:nvPr/>
        </p:nvSpPr>
        <p:spPr>
          <a:xfrm>
            <a:off x="2714612" y="2571744"/>
            <a:ext cx="2572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ПОТРЕБИТЕЛЬСКАЯ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УПАКОВКА: </a:t>
            </a:r>
            <a:endParaRPr lang="en-IN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0"/>
          <p:cNvSpPr/>
          <p:nvPr/>
        </p:nvSpPr>
        <p:spPr>
          <a:xfrm>
            <a:off x="2714612" y="3357562"/>
            <a:ext cx="235745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ПИЩЕВАЯ ЦЕННОСТЬ</a:t>
            </a:r>
            <a: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 100</a:t>
            </a:r>
            <a: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 СЫРА:</a:t>
            </a:r>
            <a:endParaRPr lang="ru-RU" sz="19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2714612" y="4422638"/>
            <a:ext cx="2372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ЭНЕРГЕТИЧЕСКАЯ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ЦЕННОСТЬ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6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92896"/>
            <a:ext cx="2500298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Творог</a:t>
            </a:r>
            <a:endParaRPr lang="en-I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0362" y="260648"/>
            <a:ext cx="6242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Родина: Древний Рим.</a:t>
            </a:r>
          </a:p>
          <a:p>
            <a:r>
              <a:rPr lang="ru-RU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Обладает чистым кисломолочным вкусом с нотками сливок.</a:t>
            </a:r>
          </a:p>
          <a:p>
            <a:pPr algn="just"/>
            <a:endParaRPr lang="ru-RU" b="1" i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1802" y="1602338"/>
            <a:ext cx="4786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ГОСТ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31453-2013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6199" y="2295733"/>
            <a:ext cx="3494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Флоупак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Масса нетто 300 г.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9256" y="6143644"/>
            <a:ext cx="4000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температуре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(4±2) ° С –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сутки 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14810" y="3003619"/>
            <a:ext cx="49291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Творог обезжиренный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белок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18,0</a:t>
            </a:r>
            <a:r>
              <a:rPr lang="en-IN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г, углеводы – 3,3 г.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Творог жирностью 5 %: </a:t>
            </a: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жир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5,0</a:t>
            </a:r>
            <a:r>
              <a:rPr lang="en-IN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г, белок –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16,0</a:t>
            </a:r>
            <a:r>
              <a:rPr lang="en-IN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г, углеводы –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3,0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Творог жирностью 9%: </a:t>
            </a: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жир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9,0 г, белок – 16,0 г, углеводы – 3,0 г.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86050" y="1501252"/>
            <a:ext cx="5715040" cy="5715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70C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692586" y="3004286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14612" y="4646764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14612" y="5577723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/>
          <p:nvPr/>
        </p:nvSpPr>
        <p:spPr>
          <a:xfrm>
            <a:off x="0" y="5715016"/>
            <a:ext cx="2428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www.lattesco.com</a:t>
            </a:r>
            <a:endParaRPr lang="en-IN" sz="1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4711495"/>
            <a:ext cx="392392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Творог обезжиренный  - 85 ккал;</a:t>
            </a:r>
          </a:p>
          <a:p>
            <a:r>
              <a:rPr lang="ru-RU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Творог жирностью 5% - 121 ккал;</a:t>
            </a:r>
          </a:p>
          <a:p>
            <a:r>
              <a:rPr lang="ru-RU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Творог жирностью 9% - 157 ккал.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62198"/>
            <a:ext cx="2160240" cy="2051720"/>
          </a:xfrm>
          <a:prstGeom prst="rect">
            <a:avLst/>
          </a:prstGeom>
        </p:spPr>
      </p:pic>
      <p:sp>
        <p:nvSpPr>
          <p:cNvPr id="19" name="Rectangle 6"/>
          <p:cNvSpPr/>
          <p:nvPr/>
        </p:nvSpPr>
        <p:spPr>
          <a:xfrm>
            <a:off x="2643174" y="5929330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УСЛОВИЯ ХРАНЕНИЯ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 СРОК ГОДНОСТИ:</a:t>
            </a:r>
            <a:endParaRPr lang="ru-RU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8"/>
          <p:cNvSpPr/>
          <p:nvPr/>
        </p:nvSpPr>
        <p:spPr>
          <a:xfrm>
            <a:off x="2643174" y="2285992"/>
            <a:ext cx="2572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ПОТРЕБИТЕЛЬСКАЯ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УПАКОВКА: </a:t>
            </a:r>
            <a:endParaRPr lang="en-IN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0"/>
          <p:cNvSpPr/>
          <p:nvPr/>
        </p:nvSpPr>
        <p:spPr>
          <a:xfrm>
            <a:off x="2643174" y="3286124"/>
            <a:ext cx="235745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ПИЩЕВАЯ ЦЕННОСТЬ</a:t>
            </a:r>
            <a: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 100</a:t>
            </a:r>
            <a: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Г:</a:t>
            </a:r>
            <a:endParaRPr lang="ru-RU" sz="19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2643174" y="4857760"/>
            <a:ext cx="2372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ЭНЕРГЕТИЧЕСКАЯ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ЦЕННОСТЬ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423602"/>
              </p:ext>
            </p:extLst>
          </p:nvPr>
        </p:nvGraphicFramePr>
        <p:xfrm>
          <a:off x="2553714" y="548683"/>
          <a:ext cx="6482782" cy="6226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015"/>
                <a:gridCol w="1074455"/>
                <a:gridCol w="1008112"/>
                <a:gridCol w="936104"/>
                <a:gridCol w="864096"/>
              </a:tblGrid>
              <a:tr h="6983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en-IN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Масса нетто 1 единицы, г</a:t>
                      </a:r>
                      <a:endParaRPr lang="en-IN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r>
                        <a:rPr lang="en-I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IN" sz="12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упаковке</a:t>
                      </a:r>
                      <a:endParaRPr lang="en-IN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Вес нетто короба,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кг</a:t>
                      </a:r>
                      <a:endParaRPr lang="en-IN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годности</a:t>
                      </a:r>
                      <a:endParaRPr lang="en-IN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19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Амальтей</a:t>
                      </a:r>
                      <a:r>
                        <a:rPr lang="en-US" sz="12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45% 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4.8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суток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19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Амальтей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копченый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45%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суток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19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Mozzarella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 pizza. 40%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  <a:p>
                      <a:pPr algn="ctr"/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суток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199"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Mozzarella mini </a:t>
                      </a:r>
                    </a:p>
                    <a:p>
                      <a:pPr algn="ctr"/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(5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шариков</a:t>
                      </a:r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45%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</a:p>
                    <a:p>
                      <a:pPr algn="ctr"/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суток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1599"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Mozzarella classic</a:t>
                      </a:r>
                      <a:b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шар</a:t>
                      </a:r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45%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algn="ctr"/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</a:p>
                    <a:p>
                      <a:pPr algn="ctr"/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суток</a:t>
                      </a:r>
                      <a:endParaRPr lang="en-IN" sz="12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19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Сулугуни. 45%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суток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14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Брынза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суток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19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Сливочное масло «Традиционное»,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Сливочное масло «Крестьянское»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суток </a:t>
                      </a:r>
                      <a:endParaRPr lang="ru-RU" sz="12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299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Творог обезжиренный,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Творог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200" b="0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Творог 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9%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сутки</a:t>
                      </a:r>
                      <a:endParaRPr lang="en-IN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597634" y="26827"/>
            <a:ext cx="6500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ЖДЕМ ВАШИХ ЗАКАЗОВ</a:t>
            </a:r>
            <a:endParaRPr lang="en-I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827"/>
            <a:ext cx="2571736" cy="683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 descr="amalt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000240"/>
            <a:ext cx="1785579" cy="1449898"/>
          </a:xfrm>
          <a:prstGeom prst="rect">
            <a:avLst/>
          </a:prstGeom>
        </p:spPr>
      </p:pic>
      <p:pic>
        <p:nvPicPr>
          <p:cNvPr id="18" name="Picture 17" descr="sulugu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528080"/>
            <a:ext cx="2143108" cy="1595673"/>
          </a:xfrm>
          <a:prstGeom prst="rect">
            <a:avLst/>
          </a:prstGeom>
        </p:spPr>
      </p:pic>
      <p:pic>
        <p:nvPicPr>
          <p:cNvPr id="19" name="Picture 18" descr="mozarel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806" y="5242592"/>
            <a:ext cx="2018282" cy="1543994"/>
          </a:xfrm>
          <a:prstGeom prst="rect">
            <a:avLst/>
          </a:prstGeom>
        </p:spPr>
      </p:pic>
      <p:sp>
        <p:nvSpPr>
          <p:cNvPr id="8" name="Rectangle 4"/>
          <p:cNvSpPr/>
          <p:nvPr/>
        </p:nvSpPr>
        <p:spPr>
          <a:xfrm>
            <a:off x="0" y="6436451"/>
            <a:ext cx="2428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www.lattesco.com</a:t>
            </a:r>
            <a:endParaRPr lang="en-IN" sz="1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3214686"/>
            <a:ext cx="47486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БЛАГОДАРИМ ЗА ВНИМАНИЕ</a:t>
            </a:r>
            <a:r>
              <a:rPr lang="en-I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приятного аппетита</a:t>
            </a:r>
            <a:r>
              <a:rPr lang="en-I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I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3214678" y="4000504"/>
            <a:ext cx="2786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www.lattesco.com</a:t>
            </a:r>
            <a:endParaRPr lang="en-IN" sz="2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3182"/>
            <a:ext cx="2428860" cy="235745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ТАКОЕ СВЕЖИЕ СЫРЫ?</a:t>
            </a:r>
            <a:endParaRPr lang="en-IN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1736" y="3071810"/>
            <a:ext cx="29289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правильно сделать свежий сыр,</a:t>
            </a:r>
            <a:r>
              <a:rPr lang="en-IN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мастер - сыродел должен обладать огромным опытом. Иначе сыр не получится.</a:t>
            </a:r>
            <a:endParaRPr lang="en-IN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1736" y="728472"/>
            <a:ext cx="62865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мире сыров этот вид занимает</a:t>
            </a:r>
            <a:r>
              <a:rPr lang="en-IN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отдельное место, ведь свежие сыры</a:t>
            </a:r>
            <a:r>
              <a:rPr lang="en-IN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очень тонкая, изысканная, легкая, даже капризная категория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которая существует практически во всех уголках планеты, но... </a:t>
            </a:r>
            <a:endParaRPr lang="en-IN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0" y="5715016"/>
            <a:ext cx="2428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www.lattesco.com</a:t>
            </a:r>
            <a:endParaRPr lang="en-IN" sz="1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143248"/>
            <a:ext cx="250029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СВЕЖИЕ СЫРЫ</a:t>
            </a:r>
            <a:endParaRPr lang="en-IN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3174" y="357166"/>
            <a:ext cx="621510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Италии, Греции, Грузии</a:t>
            </a:r>
            <a:r>
              <a:rPr lang="en-IN" sz="17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IN" sz="1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Кавказе есть такие</a:t>
            </a:r>
            <a:r>
              <a:rPr lang="en-IN" sz="1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мастера, создающие свои свежие сыры. </a:t>
            </a:r>
            <a:r>
              <a:rPr lang="ru-RU" sz="17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Моцарела, Сулугуни, Амальтей, Брынза </a:t>
            </a:r>
            <a:r>
              <a:rPr lang="ru-RU" sz="1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вот далеко не полный их список.</a:t>
            </a:r>
            <a:r>
              <a:rPr lang="en-IN" sz="1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у каждого есть своя история, своя родословная, свои родители, свое семейное древо, свои ингредиенты, и свой секрет. Тот секрет, который и делает каждый сыр уникальным, со своим неповторимым</a:t>
            </a:r>
            <a:r>
              <a:rPr lang="en-IN" sz="1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вкусом и со своим характером.</a:t>
            </a:r>
            <a:endParaRPr lang="en-IN" sz="17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0" y="5715016"/>
            <a:ext cx="2428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www.lattesco.com</a:t>
            </a:r>
            <a:endParaRPr lang="en-IN" sz="1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496"/>
            <a:ext cx="2500298" cy="11430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ОПЫТ СЫРОДЕЛОВ</a:t>
            </a:r>
            <a:endParaRPr lang="en-IN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298" y="285728"/>
            <a:ext cx="6016182" cy="12041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IN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Lattesco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колесит по всему миру и собирает опыт сыроделов,</a:t>
            </a:r>
            <a:r>
              <a:rPr lang="en-IN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их</a:t>
            </a:r>
            <a:r>
              <a:rPr lang="en-I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рецепты,</a:t>
            </a:r>
            <a:r>
              <a:rPr lang="en-I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легенды,</a:t>
            </a:r>
            <a:r>
              <a:rPr lang="en-I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секреты и передает</a:t>
            </a:r>
            <a:r>
              <a:rPr lang="en-I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его нам.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5715016"/>
            <a:ext cx="2428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www.lattesco.com</a:t>
            </a:r>
            <a:endParaRPr lang="en-IN" sz="1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857496"/>
            <a:ext cx="25002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ОПЫТ СЫРОДЕЛОВ</a:t>
            </a:r>
            <a:endParaRPr kumimoji="0" lang="en-IN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4612" y="357166"/>
            <a:ext cx="60722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тогда на вашем столе появляются эти легендарные свежие сыры, которые хранят в себе традиции и опыт народов мира, опыт их </a:t>
            </a:r>
            <a:r>
              <a:rPr lang="en-IN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сыроделов. Эти колоритные продукты подарят вам уникальные вкусы и огромную пользу для здоровья, </a:t>
            </a:r>
            <a:r>
              <a:rPr lang="en-IN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поскольку содержат в себе </a:t>
            </a:r>
            <a:r>
              <a:rPr lang="en-IN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набор важнейших для </a:t>
            </a:r>
            <a:r>
              <a:rPr lang="en-IN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организма веществ</a:t>
            </a:r>
            <a:r>
              <a:rPr lang="en-IN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витаминов.</a:t>
            </a:r>
            <a:endParaRPr lang="en-IN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5715016"/>
            <a:ext cx="2428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www.lattesco.com</a:t>
            </a:r>
            <a:endParaRPr lang="en-IN" sz="1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0928"/>
            <a:ext cx="2500298" cy="114300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ОПЫТ</a:t>
            </a:r>
            <a:r>
              <a:rPr lang="en-IN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СЫРОДЕЛОВ</a:t>
            </a:r>
            <a:endParaRPr lang="en-IN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1670" y="1142984"/>
            <a:ext cx="331236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</a:pP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хотя мы все</a:t>
            </a:r>
            <a:r>
              <a:rPr lang="en-IN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очень</a:t>
            </a:r>
            <a:r>
              <a:rPr lang="en-IN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разные, каждый сможет найти для себя свой</a:t>
            </a:r>
            <a:r>
              <a:rPr lang="en-IN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вкус свежего сыра из какого-нибудь дальнего уголка</a:t>
            </a:r>
            <a:r>
              <a:rPr lang="en-IN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планеты.</a:t>
            </a:r>
            <a:r>
              <a:rPr lang="en-IN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IN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все это благодаря опыту сыроделов </a:t>
            </a:r>
            <a:r>
              <a:rPr lang="en-US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Lattesco</a:t>
            </a:r>
            <a:r>
              <a:rPr lang="en-US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5715016"/>
            <a:ext cx="2428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www.lattesco.com</a:t>
            </a:r>
            <a:endParaRPr lang="en-IN" sz="1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3190"/>
            <a:ext cx="250029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Амальтей</a:t>
            </a:r>
            <a:endParaRPr lang="en-IN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4612" y="332553"/>
            <a:ext cx="6072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Родина: предгорья и горные районы Кавказа. </a:t>
            </a:r>
          </a:p>
          <a:p>
            <a:r>
              <a:rPr lang="ru-RU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Структура сыра нежная, слегка ломкая, вкус и запах – сливочный, кисломолочный, с нотками пряных</a:t>
            </a:r>
            <a:r>
              <a:rPr lang="en-US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трав. Используется для приготовления салатов, бутербродов, десертов. </a:t>
            </a:r>
            <a:endParaRPr lang="ru-RU" b="1" i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3174" y="5357826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УСЛОВИЯ ХРАНЕНИЯ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 СРОК ГОДНОСТИ:</a:t>
            </a:r>
            <a:endParaRPr lang="ru-RU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1802" y="1824327"/>
            <a:ext cx="4786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ТУ 9225-013-00432076-03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3174" y="2649676"/>
            <a:ext cx="2572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ПОТРЕБИТЕЛЬСКАЯ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УПАКОВКА: </a:t>
            </a:r>
            <a:endParaRPr lang="en-IN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92080" y="2643182"/>
            <a:ext cx="3494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Термоформаж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Масса нетто 400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43174" y="3500438"/>
            <a:ext cx="235745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ПИЩЕВАЯ ЦЕННОСТЬ</a:t>
            </a:r>
            <a: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 100</a:t>
            </a:r>
            <a: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 СЫРА:</a:t>
            </a:r>
            <a:endParaRPr lang="ru-RU" sz="19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43174" y="4500570"/>
            <a:ext cx="2372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ЭНЕРГЕТИЧЕСКАЯ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ЦЕННОСТЬ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4088" y="5363190"/>
            <a:ext cx="3708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температуре от 0°С до +6°С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относительной влажности 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воздуха (85±10)% -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суток.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9256" y="4786322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236 ккал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64088" y="3631172"/>
            <a:ext cx="3208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жир –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18,9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г,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елок – 16,5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14612" y="1785926"/>
            <a:ext cx="5715040" cy="5715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70C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714612" y="3429000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14612" y="4439469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14612" y="5214950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37" y="3588219"/>
            <a:ext cx="2406723" cy="176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4"/>
          <p:cNvSpPr/>
          <p:nvPr/>
        </p:nvSpPr>
        <p:spPr>
          <a:xfrm>
            <a:off x="0" y="5715016"/>
            <a:ext cx="2428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www.lattesco.com</a:t>
            </a:r>
            <a:endParaRPr lang="en-IN" sz="1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3190"/>
            <a:ext cx="2500298" cy="928686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Амальтей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копченый</a:t>
            </a:r>
            <a:endParaRPr lang="en-I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4612" y="332553"/>
            <a:ext cx="58579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Родина: предгорья и горные районы Кавказа. </a:t>
            </a:r>
          </a:p>
          <a:p>
            <a:pPr algn="just"/>
            <a:r>
              <a:rPr lang="ru-RU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Мягкий нежный сыр с выраженным ароматом копчения и золотистой корочкой. Структура сыра слегка ломкая, вкус и запах – сливочный, кисломолочный с явными нотками копчения.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1802" y="1824327"/>
            <a:ext cx="4786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ТУ 9225-013-00432076-03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92080" y="2643182"/>
            <a:ext cx="3494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Термоформаж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Масса нетто 400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4088" y="5363190"/>
            <a:ext cx="3708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температуре от 0°С до +6°С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относительной влажности 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воздуха 80-85% - 60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суток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64088" y="4823924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273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ккал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64088" y="3631172"/>
            <a:ext cx="3208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жир – 21,2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г, белок – 20,6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14612" y="1785926"/>
            <a:ext cx="5715040" cy="5715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70C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714612" y="3429000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14612" y="4459147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14612" y="5214950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37" y="3588219"/>
            <a:ext cx="2406723" cy="176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4"/>
          <p:cNvSpPr/>
          <p:nvPr/>
        </p:nvSpPr>
        <p:spPr>
          <a:xfrm>
            <a:off x="0" y="5715016"/>
            <a:ext cx="2428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www.lattesco.com</a:t>
            </a:r>
            <a:endParaRPr lang="en-IN" sz="1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6"/>
          <p:cNvSpPr/>
          <p:nvPr/>
        </p:nvSpPr>
        <p:spPr>
          <a:xfrm>
            <a:off x="2643174" y="5422770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УСЛОВИЯ ХРАНЕНИЯ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 СРОК ГОДНОСТИ:</a:t>
            </a:r>
            <a:endParaRPr lang="ru-RU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/>
          <p:nvPr/>
        </p:nvSpPr>
        <p:spPr>
          <a:xfrm>
            <a:off x="2643174" y="2714620"/>
            <a:ext cx="2572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ПОТРЕБИТЕЛЬСКАЯ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УПАКОВКА: </a:t>
            </a:r>
            <a:endParaRPr lang="en-IN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0"/>
          <p:cNvSpPr/>
          <p:nvPr/>
        </p:nvSpPr>
        <p:spPr>
          <a:xfrm>
            <a:off x="2643174" y="3500438"/>
            <a:ext cx="235745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ПИЩЕВАЯ ЦЕННОСТЬ</a:t>
            </a:r>
            <a: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 100</a:t>
            </a:r>
            <a: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 СЫРА:</a:t>
            </a:r>
            <a:endParaRPr lang="ru-RU" sz="19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1"/>
          <p:cNvSpPr/>
          <p:nvPr/>
        </p:nvSpPr>
        <p:spPr>
          <a:xfrm>
            <a:off x="2643174" y="4500570"/>
            <a:ext cx="2372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ЭНЕРГЕТИЧЕСКАЯ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ЦЕННОСТЬ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438" y="2357438"/>
            <a:ext cx="2643174" cy="128587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MOZZARELLA per pizza</a:t>
            </a:r>
            <a:endParaRPr lang="en-I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4611" y="356047"/>
            <a:ext cx="58580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Родина: Италия. </a:t>
            </a:r>
          </a:p>
          <a:p>
            <a:r>
              <a:rPr lang="ru-RU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Сыр молочного цвета со сливочным кисломолочным вкусом и запахом, с нежной слегка слоистой структурой,  умеренно соленый. Идеален для горячих блюд.</a:t>
            </a:r>
          </a:p>
          <a:p>
            <a:endParaRPr lang="ru-RU" b="1" i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ru-RU" b="1" i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1802" y="1824327"/>
            <a:ext cx="4786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ТУ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9225-003-47157329-2015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29256" y="2643182"/>
            <a:ext cx="3535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Термоформаж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Масса нетто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00 г.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3486" y="5356238"/>
            <a:ext cx="3780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температуре от 0°С до +6°С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относительной влажности 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воздуха (85±10)% - 60 суток.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9256" y="4786322"/>
            <a:ext cx="1195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268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ккал.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9256" y="3774048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жир –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,2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г, белок –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3,7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14612" y="1785926"/>
            <a:ext cx="5715040" cy="5715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70C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714612" y="3429000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14612" y="4519649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14739" y="5356238"/>
            <a:ext cx="585791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/>
          <p:nvPr/>
        </p:nvSpPr>
        <p:spPr>
          <a:xfrm>
            <a:off x="0" y="5715016"/>
            <a:ext cx="2428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www.lattesco.com</a:t>
            </a:r>
            <a:endParaRPr lang="en-IN" sz="1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586292"/>
            <a:ext cx="2393364" cy="2080650"/>
          </a:xfrm>
          <a:prstGeom prst="rect">
            <a:avLst/>
          </a:prstGeom>
        </p:spPr>
      </p:pic>
      <p:sp>
        <p:nvSpPr>
          <p:cNvPr id="19" name="Rectangle 6"/>
          <p:cNvSpPr/>
          <p:nvPr/>
        </p:nvSpPr>
        <p:spPr>
          <a:xfrm>
            <a:off x="2643174" y="5494208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УСЛОВИЯ ХРАНЕНИЯ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 СРОК ГОДНОСТИ:</a:t>
            </a:r>
            <a:endParaRPr lang="ru-RU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8"/>
          <p:cNvSpPr/>
          <p:nvPr/>
        </p:nvSpPr>
        <p:spPr>
          <a:xfrm>
            <a:off x="2643174" y="2714620"/>
            <a:ext cx="2572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ПОТРЕБИТЕЛЬСКАЯ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УПАКОВКА: </a:t>
            </a:r>
            <a:endParaRPr lang="en-IN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0"/>
          <p:cNvSpPr/>
          <p:nvPr/>
        </p:nvSpPr>
        <p:spPr>
          <a:xfrm>
            <a:off x="2643174" y="3500438"/>
            <a:ext cx="235745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ПИЩЕВАЯ ЦЕННОСТЬ</a:t>
            </a:r>
            <a: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 100</a:t>
            </a:r>
            <a:r>
              <a:rPr lang="en-IN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 СЫРА:</a:t>
            </a:r>
            <a:endParaRPr lang="ru-RU" sz="19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2643174" y="4636952"/>
            <a:ext cx="2372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ЭНЕРГЕТИЧЕСКАЯ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ЦЕННОСТЬ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992</Words>
  <Application>Microsoft Office PowerPoint</Application>
  <PresentationFormat>Экран (4:3)</PresentationFormat>
  <Paragraphs>200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ЧТО ТАКОЕ СВЕЖИЕ СЫРЫ?</vt:lpstr>
      <vt:lpstr>СВЕЖИЕ СЫРЫ</vt:lpstr>
      <vt:lpstr>ОПЫТ СЫРОДЕЛОВ</vt:lpstr>
      <vt:lpstr>Презентация PowerPoint</vt:lpstr>
      <vt:lpstr>ОПЫТ СЫРОДЕЛОВ</vt:lpstr>
      <vt:lpstr>Амальтей</vt:lpstr>
      <vt:lpstr>Амальтей копченый</vt:lpstr>
      <vt:lpstr>MOZZARELLA per pizza</vt:lpstr>
      <vt:lpstr>MOZZARELLA  mini</vt:lpstr>
      <vt:lpstr>Брынза</vt:lpstr>
      <vt:lpstr>Сулугуни</vt:lpstr>
      <vt:lpstr>Сливочное масло</vt:lpstr>
      <vt:lpstr>Творог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Sumit</dc:creator>
  <cp:lastModifiedBy>Татьяна Шкребнева</cp:lastModifiedBy>
  <cp:revision>95</cp:revision>
  <dcterms:created xsi:type="dcterms:W3CDTF">2014-07-01T10:43:15Z</dcterms:created>
  <dcterms:modified xsi:type="dcterms:W3CDTF">2018-03-22T09:20:02Z</dcterms:modified>
</cp:coreProperties>
</file>